
<file path=[Content_Types].xml><?xml version="1.0" encoding="utf-8"?>
<Types xmlns="http://schemas.openxmlformats.org/package/2006/content-types">
  <Default Extension="xml" ContentType="application/xml"/>
  <Default Extension="bin" ContentType="audio/unknown"/>
  <Default Extension="jpeg" ContentType="image/jpeg"/>
  <Default Extension="jpg" ContentType="image/jpeg"/>
  <Default Extension="emf" ContentType="image/x-emf"/>
  <Default Extension="mpg" ContentType="video/mpeg"/>
  <Default Extension="rels" ContentType="application/vnd.openxmlformats-package.relationships+xml"/>
  <Default Extension="png" ContentType="image/png"/>
  <Default Extension="wav" ContentType="audio/x-wa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3"/>
  </p:notesMasterIdLst>
  <p:handoutMasterIdLst>
    <p:handoutMasterId r:id="rId54"/>
  </p:handoutMasterIdLst>
  <p:sldIdLst>
    <p:sldId id="264" r:id="rId3"/>
    <p:sldId id="276" r:id="rId4"/>
    <p:sldId id="285" r:id="rId5"/>
    <p:sldId id="324" r:id="rId6"/>
    <p:sldId id="325" r:id="rId7"/>
    <p:sldId id="299" r:id="rId8"/>
    <p:sldId id="326" r:id="rId9"/>
    <p:sldId id="286" r:id="rId10"/>
    <p:sldId id="300" r:id="rId11"/>
    <p:sldId id="288" r:id="rId12"/>
    <p:sldId id="333" r:id="rId13"/>
    <p:sldId id="335" r:id="rId14"/>
    <p:sldId id="287" r:id="rId15"/>
    <p:sldId id="289" r:id="rId16"/>
    <p:sldId id="290" r:id="rId17"/>
    <p:sldId id="291" r:id="rId18"/>
    <p:sldId id="319" r:id="rId19"/>
    <p:sldId id="320" r:id="rId20"/>
    <p:sldId id="307" r:id="rId21"/>
    <p:sldId id="308" r:id="rId22"/>
    <p:sldId id="337" r:id="rId23"/>
    <p:sldId id="336" r:id="rId24"/>
    <p:sldId id="338" r:id="rId25"/>
    <p:sldId id="339" r:id="rId26"/>
    <p:sldId id="318" r:id="rId27"/>
    <p:sldId id="311" r:id="rId28"/>
    <p:sldId id="310" r:id="rId29"/>
    <p:sldId id="309" r:id="rId30"/>
    <p:sldId id="303" r:id="rId31"/>
    <p:sldId id="292" r:id="rId32"/>
    <p:sldId id="304" r:id="rId33"/>
    <p:sldId id="306" r:id="rId34"/>
    <p:sldId id="294" r:id="rId35"/>
    <p:sldId id="295" r:id="rId36"/>
    <p:sldId id="296" r:id="rId37"/>
    <p:sldId id="297" r:id="rId38"/>
    <p:sldId id="298" r:id="rId39"/>
    <p:sldId id="312" r:id="rId40"/>
    <p:sldId id="305" r:id="rId41"/>
    <p:sldId id="313" r:id="rId42"/>
    <p:sldId id="314" r:id="rId43"/>
    <p:sldId id="315" r:id="rId44"/>
    <p:sldId id="316" r:id="rId45"/>
    <p:sldId id="317" r:id="rId46"/>
    <p:sldId id="321" r:id="rId47"/>
    <p:sldId id="322" r:id="rId48"/>
    <p:sldId id="323" r:id="rId49"/>
    <p:sldId id="301" r:id="rId50"/>
    <p:sldId id="302" r:id="rId51"/>
    <p:sldId id="284" r:id="rId52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2" autoAdjust="0"/>
    <p:restoredTop sz="95598" autoAdjust="0"/>
  </p:normalViewPr>
  <p:slideViewPr>
    <p:cSldViewPr showGuides="1">
      <p:cViewPr varScale="1">
        <p:scale>
          <a:sx n="152" d="100"/>
          <a:sy n="152" d="100"/>
        </p:scale>
        <p:origin x="568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7/9/17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‹Nr.›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7/9/17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7/9/17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7/9/17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7/9/17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7/9/17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7/9/17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7/9/17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7/9/17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7/9/17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7/9/17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7/9/17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9.jpeg"/><Relationship Id="rId5" Type="http://schemas.openxmlformats.org/officeDocument/2006/relationships/image" Target="../media/image18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1" Type="http://schemas.microsoft.com/office/2007/relationships/media" Target="../media/media4.wav"/><Relationship Id="rId2" Type="http://schemas.openxmlformats.org/officeDocument/2006/relationships/audio" Target="../media/media4.wav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2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Sesión 1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/>
              <a:t>Joseph </a:t>
            </a:r>
            <a:r>
              <a:rPr lang="es-ES_tradnl" dirty="0" smtClean="0"/>
              <a:t>Casillas y Margarita </a:t>
            </a:r>
            <a:r>
              <a:rPr lang="es-ES_tradnl" dirty="0"/>
              <a:t>Muñoz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- 2017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endParaRPr lang="es-ES_tradnl" smtClean="0"/>
          </a:p>
          <a:p>
            <a:pPr algn="r"/>
            <a:r>
              <a:rPr lang="es-ES_tradnl" smtClean="0"/>
              <a:t>Lunes</a:t>
            </a:r>
            <a:r>
              <a:rPr lang="es-ES_tradnl" dirty="0" smtClean="0"/>
              <a:t>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80" y="0"/>
            <a:ext cx="56388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0520" y="263908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español</a:t>
            </a:r>
            <a:endParaRPr lang="es-ES_tradnl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485900"/>
            <a:ext cx="3488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Progreso</a:t>
            </a:r>
          </a:p>
          <a:p>
            <a:pPr algn="ctr"/>
            <a:r>
              <a:rPr lang="es-ES_tradnl" sz="6000" dirty="0" smtClean="0"/>
              <a:t>Individual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36155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>
          <a:xfrm>
            <a:off x="2286000" y="876300"/>
            <a:ext cx="4207212" cy="30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62300"/>
            <a:ext cx="9144000" cy="167353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¿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Tienes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tú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acento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extranjero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2709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8"/>
          <a:stretch/>
        </p:blipFill>
        <p:spPr>
          <a:xfrm>
            <a:off x="2286000" y="876300"/>
            <a:ext cx="4207212" cy="3068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3162300"/>
            <a:ext cx="9144000" cy="1673535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¿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Tienes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3600" dirty="0" err="1">
                <a:solidFill>
                  <a:srgbClr val="B3B3B3"/>
                </a:solidFill>
                <a:latin typeface="Arial Black"/>
                <a:cs typeface="Arial Black"/>
              </a:rPr>
              <a:t>tú</a:t>
            </a:r>
            <a:r>
              <a:rPr lang="en-US" sz="3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acento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B3B3B3"/>
                </a:solidFill>
                <a:latin typeface="Arial Black"/>
                <a:cs typeface="Arial Black"/>
              </a:rPr>
              <a:t>extranjero</a:t>
            </a:r>
            <a:r>
              <a:rPr lang="en-US" sz="6600" dirty="0">
                <a:solidFill>
                  <a:srgbClr val="B3B3B3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"/>
            <a:ext cx="9144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417121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2930126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859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5688211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30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SCHWA</a:t>
            </a:r>
            <a:endParaRPr lang="es-ES_tradnl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smtClean="0"/>
              <a:t>  ¿Qué es una schwa?</a:t>
            </a:r>
            <a:endParaRPr lang="es-ES_tradnl" sz="6600"/>
          </a:p>
        </p:txBody>
      </p:sp>
      <p:sp>
        <p:nvSpPr>
          <p:cNvPr id="3" name="TextBox 2"/>
          <p:cNvSpPr txBox="1"/>
          <p:nvPr/>
        </p:nvSpPr>
        <p:spPr>
          <a:xfrm>
            <a:off x="304800" y="2688729"/>
            <a:ext cx="5410200" cy="169277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Es el sonido más común del inglés</a:t>
            </a:r>
          </a:p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Existe en la gran mayoría de las palabras</a:t>
            </a:r>
            <a:endParaRPr lang="es-ES_tradnl" sz="2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743039"/>
            <a:ext cx="8382000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s-ES_tradnl" sz="5500" dirty="0"/>
              <a:t>an</a:t>
            </a:r>
            <a:r>
              <a:rPr lang="es-ES_tradnl" sz="5500" b="1" dirty="0">
                <a:solidFill>
                  <a:srgbClr val="FF0000"/>
                </a:solidFill>
              </a:rPr>
              <a:t>i</a:t>
            </a:r>
            <a:r>
              <a:rPr lang="es-ES_tradnl" sz="5500" dirty="0"/>
              <a:t>mal, </a:t>
            </a:r>
            <a:r>
              <a:rPr lang="es-ES_tradnl" sz="5500" dirty="0" err="1"/>
              <a:t>fam</a:t>
            </a:r>
            <a:r>
              <a:rPr lang="es-ES_tradnl" sz="5500" b="1" dirty="0" err="1">
                <a:solidFill>
                  <a:srgbClr val="FF0000"/>
                </a:solidFill>
              </a:rPr>
              <a:t>i</a:t>
            </a:r>
            <a:r>
              <a:rPr lang="es-ES_tradnl" sz="5500" dirty="0" err="1"/>
              <a:t>ly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 err="1"/>
              <a:t>th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/>
              <a:t>, op</a:t>
            </a:r>
            <a:r>
              <a:rPr lang="es-ES_tradnl" sz="5500" b="1" dirty="0">
                <a:solidFill>
                  <a:srgbClr val="FF0000"/>
                </a:solidFill>
              </a:rPr>
              <a:t>e</a:t>
            </a:r>
            <a:r>
              <a:rPr lang="es-ES_tradnl" sz="5500" dirty="0"/>
              <a:t>n, </a:t>
            </a:r>
            <a:r>
              <a:rPr lang="es-ES_tradnl" sz="5500" dirty="0" err="1"/>
              <a:t>trav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 err="1"/>
              <a:t>l</a:t>
            </a:r>
            <a:r>
              <a:rPr lang="es-ES_tradnl" sz="5500" dirty="0"/>
              <a:t>, </a:t>
            </a:r>
            <a:r>
              <a:rPr lang="es-ES_tradnl" sz="5500" dirty="0" err="1"/>
              <a:t>it</a:t>
            </a:r>
            <a:r>
              <a:rPr lang="es-ES_tradnl" sz="5500" b="1" dirty="0" err="1">
                <a:solidFill>
                  <a:srgbClr val="FF0000"/>
                </a:solidFill>
              </a:rPr>
              <a:t>e</a:t>
            </a:r>
            <a:r>
              <a:rPr lang="es-ES_tradnl" sz="5500" dirty="0" err="1"/>
              <a:t>m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 smtClean="0">
                <a:solidFill>
                  <a:srgbClr val="000000"/>
                </a:solidFill>
              </a:rPr>
              <a:t>b</a:t>
            </a:r>
            <a:r>
              <a:rPr lang="es-ES_tradnl" sz="5500" b="1" dirty="0" smtClean="0">
                <a:solidFill>
                  <a:srgbClr val="FF0000"/>
                </a:solidFill>
              </a:rPr>
              <a:t>a</a:t>
            </a:r>
            <a:r>
              <a:rPr lang="es-ES_tradnl" sz="5500" dirty="0" smtClean="0">
                <a:solidFill>
                  <a:srgbClr val="000000"/>
                </a:solidFill>
              </a:rPr>
              <a:t>nan</a:t>
            </a:r>
            <a:r>
              <a:rPr lang="es-ES_tradnl" sz="5500" b="1" dirty="0" smtClean="0">
                <a:solidFill>
                  <a:srgbClr val="FF0000"/>
                </a:solidFill>
              </a:rPr>
              <a:t>a</a:t>
            </a:r>
            <a:r>
              <a:rPr lang="es-ES_tradnl" sz="5500" dirty="0">
                <a:solidFill>
                  <a:srgbClr val="000000"/>
                </a:solidFill>
              </a:rPr>
              <a:t>, 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a</a:t>
            </a:r>
            <a:r>
              <a:rPr lang="es-ES_tradnl" sz="5500" dirty="0" err="1" smtClean="0">
                <a:solidFill>
                  <a:srgbClr val="000000"/>
                </a:solidFill>
              </a:rPr>
              <a:t>bout</a:t>
            </a:r>
            <a:r>
              <a:rPr lang="es-ES_tradnl" sz="5500" dirty="0" smtClean="0">
                <a:solidFill>
                  <a:srgbClr val="000000"/>
                </a:solidFill>
              </a:rPr>
              <a:t>, </a:t>
            </a:r>
            <a:r>
              <a:rPr lang="es-ES_tradnl" sz="5500" dirty="0" err="1" smtClean="0">
                <a:solidFill>
                  <a:srgbClr val="000000"/>
                </a:solidFill>
              </a:rPr>
              <a:t>w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a</a:t>
            </a:r>
            <a:r>
              <a:rPr lang="es-ES_tradnl" sz="5500" dirty="0" err="1" smtClean="0">
                <a:solidFill>
                  <a:srgbClr val="000000"/>
                </a:solidFill>
              </a:rPr>
              <a:t>s</a:t>
            </a:r>
            <a:endParaRPr lang="es-ES_tradnl" sz="5500" dirty="0">
              <a:solidFill>
                <a:srgbClr val="000000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s-ES_tradnl" sz="5500" dirty="0" err="1"/>
              <a:t>ab</a:t>
            </a:r>
            <a:r>
              <a:rPr lang="es-ES_tradnl" sz="5500" b="1" dirty="0" err="1">
                <a:solidFill>
                  <a:srgbClr val="FF0000"/>
                </a:solidFill>
              </a:rPr>
              <a:t>o</a:t>
            </a:r>
            <a:r>
              <a:rPr lang="es-ES_tradnl" sz="5500" dirty="0" err="1"/>
              <a:t>ve</a:t>
            </a:r>
            <a:r>
              <a:rPr lang="es-ES_tradnl" sz="5500" dirty="0"/>
              <a:t>, </a:t>
            </a:r>
            <a:r>
              <a:rPr lang="es-ES_tradnl" sz="5500" dirty="0" err="1"/>
              <a:t>gall</a:t>
            </a:r>
            <a:r>
              <a:rPr lang="es-ES_tradnl" sz="5500" b="1" dirty="0" err="1">
                <a:solidFill>
                  <a:srgbClr val="FF0000"/>
                </a:solidFill>
              </a:rPr>
              <a:t>o</a:t>
            </a:r>
            <a:r>
              <a:rPr lang="es-ES_tradnl" sz="5500" dirty="0" err="1"/>
              <a:t>n</a:t>
            </a:r>
            <a:r>
              <a:rPr lang="es-ES_tradnl" sz="5500" dirty="0"/>
              <a:t>, </a:t>
            </a:r>
            <a:r>
              <a:rPr lang="es-ES_tradnl" sz="5500" dirty="0" err="1" smtClean="0"/>
              <a:t>din</a:t>
            </a:r>
            <a:r>
              <a:rPr lang="es-ES_tradnl" sz="5500" b="1" dirty="0" err="1" smtClean="0">
                <a:solidFill>
                  <a:srgbClr val="FF0000"/>
                </a:solidFill>
              </a:rPr>
              <a:t>o</a:t>
            </a:r>
            <a:r>
              <a:rPr lang="es-ES_tradnl" sz="5500" dirty="0" err="1" smtClean="0"/>
              <a:t>saur</a:t>
            </a:r>
            <a:endParaRPr lang="es-ES_tradnl" sz="5500" dirty="0"/>
          </a:p>
          <a:p>
            <a:pPr marL="685800" indent="-685800">
              <a:buFont typeface="Arial"/>
              <a:buChar char="•"/>
            </a:pPr>
            <a:r>
              <a:rPr lang="es-ES_tradnl" sz="5500" dirty="0"/>
              <a:t>partic</a:t>
            </a:r>
            <a:r>
              <a:rPr lang="es-ES_tradnl" sz="5500" b="1" dirty="0">
                <a:solidFill>
                  <a:srgbClr val="FF0000"/>
                </a:solidFill>
              </a:rPr>
              <a:t>u</a:t>
            </a:r>
            <a:r>
              <a:rPr lang="es-ES_tradnl" sz="5500" dirty="0"/>
              <a:t>lar</a:t>
            </a:r>
          </a:p>
        </p:txBody>
      </p:sp>
    </p:spTree>
    <p:extLst>
      <p:ext uri="{BB962C8B-B14F-4D97-AF65-F5344CB8AC3E}">
        <p14:creationId xmlns:p14="http://schemas.microsoft.com/office/powerpoint/2010/main" val="145515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>
                    <a:lumMod val="85000"/>
                  </a:schemeClr>
                </a:solidFill>
              </a:rPr>
              <a:t>¿Qué es una </a:t>
            </a:r>
            <a:r>
              <a:rPr lang="es-ES_tradnl" sz="6600" dirty="0" err="1" smtClean="0">
                <a:solidFill>
                  <a:schemeClr val="bg1">
                    <a:lumMod val="85000"/>
                  </a:schemeClr>
                </a:solidFill>
              </a:rPr>
              <a:t>schwa</a:t>
            </a:r>
            <a:r>
              <a:rPr lang="es-ES_tradnl" sz="6600" dirty="0" smtClean="0">
                <a:solidFill>
                  <a:schemeClr val="bg1">
                    <a:lumMod val="85000"/>
                  </a:schemeClr>
                </a:solidFill>
              </a:rPr>
              <a:t>?</a:t>
            </a:r>
            <a:endParaRPr lang="es-ES_tradnl" sz="6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080" y="2212340"/>
            <a:ext cx="914908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61979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3500"/>
            <a:ext cx="9144000" cy="1163836"/>
          </a:xfrm>
        </p:spPr>
        <p:txBody>
          <a:bodyPr/>
          <a:lstStyle/>
          <a:p>
            <a:pPr algn="ctr"/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  <a:b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</a:br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38250"/>
            <a:ext cx="9144000" cy="99078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pPr algn="ctr"/>
            <a:r>
              <a:rPr lang="es-ES_tradnl" sz="5900" dirty="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pic>
        <p:nvPicPr>
          <p:cNvPr id="5" name="Picture 4" descr="2014-07-06 21.39.5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73"/>
          <a:stretch/>
        </p:blipFill>
        <p:spPr>
          <a:xfrm>
            <a:off x="2800350" y="2552700"/>
            <a:ext cx="3600450" cy="27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D9D9D9"/>
                </a:solidFill>
              </a:rPr>
              <a:t>¿Qué es una </a:t>
            </a:r>
            <a:r>
              <a:rPr lang="es-ES_tradnl" sz="6600" dirty="0" err="1" smtClean="0">
                <a:solidFill>
                  <a:srgbClr val="D9D9D9"/>
                </a:solidFill>
              </a:rPr>
              <a:t>schwa</a:t>
            </a:r>
            <a:r>
              <a:rPr lang="es-ES_tradnl" sz="6600" dirty="0" smtClean="0">
                <a:solidFill>
                  <a:srgbClr val="D9D9D9"/>
                </a:solidFill>
              </a:rPr>
              <a:t>?</a:t>
            </a:r>
            <a:endParaRPr lang="es-ES_tradnl" sz="6600" dirty="0">
              <a:solidFill>
                <a:srgbClr val="D9D9D9"/>
              </a:solidFill>
            </a:endParaRP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0" y="2218670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1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203135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eleven</a:t>
            </a:r>
            <a:endParaRPr lang="en-US" sz="6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4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212338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6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20291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history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20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2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66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40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1469" y="3675380"/>
            <a:ext cx="2035331" cy="2035331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1" name="24-Point Star 10"/>
          <p:cNvSpPr/>
          <p:nvPr/>
        </p:nvSpPr>
        <p:spPr bwMode="auto">
          <a:xfrm>
            <a:off x="1600200" y="76200"/>
            <a:ext cx="5791200" cy="19431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latin typeface="Arial Black"/>
                <a:cs typeface="Arial Black"/>
              </a:rPr>
              <a:t>¿</a:t>
            </a:r>
            <a:r>
              <a:rPr lang="en-US" sz="2400" dirty="0" err="1">
                <a:latin typeface="Arial Black"/>
                <a:cs typeface="Arial Black"/>
              </a:rPr>
              <a:t>Dónde</a:t>
            </a:r>
            <a:r>
              <a:rPr lang="en-US" sz="2400" dirty="0">
                <a:latin typeface="Arial Black"/>
                <a:cs typeface="Arial Black"/>
              </a:rPr>
              <a:t> </a:t>
            </a:r>
            <a:r>
              <a:rPr lang="en-US" sz="2400" dirty="0" err="1">
                <a:latin typeface="Arial Black"/>
                <a:cs typeface="Arial Black"/>
              </a:rPr>
              <a:t>está</a:t>
            </a:r>
            <a:r>
              <a:rPr lang="en-US" sz="2400" dirty="0">
                <a:latin typeface="Arial Black"/>
                <a:cs typeface="Arial Black"/>
              </a:rPr>
              <a:t> la schwa?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221541"/>
            <a:ext cx="91440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88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9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¿Cómo suena la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pic>
        <p:nvPicPr>
          <p:cNvPr id="3" name="Mid-central_vowel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8600" y="2476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hwa_hom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723900"/>
            <a:ext cx="4003040" cy="4043070"/>
          </a:xfrm>
          <a:prstGeom prst="rect">
            <a:avLst/>
          </a:prstGeom>
        </p:spPr>
      </p:pic>
      <p:pic>
        <p:nvPicPr>
          <p:cNvPr id="2" name="schwa_homer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4381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1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_beav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571500"/>
            <a:ext cx="4648200" cy="4667172"/>
          </a:xfrm>
          <a:prstGeom prst="rect">
            <a:avLst/>
          </a:prstGeom>
        </p:spPr>
      </p:pic>
      <p:pic>
        <p:nvPicPr>
          <p:cNvPr id="3" name="schwa_butthead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91400" y="42545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3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</a:t>
            </a:r>
            <a:endParaRPr lang="es-ES_tradnl" sz="6600" dirty="0"/>
          </a:p>
        </p:txBody>
      </p:sp>
      <p:pic>
        <p:nvPicPr>
          <p:cNvPr id="3" name="Picture 2" descr="vowel_spa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1714500"/>
            <a:ext cx="5156200" cy="3517900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4592320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699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8100"/>
            <a:ext cx="9144000" cy="259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¡Saluda a tu vecino!</a:t>
            </a:r>
            <a:endParaRPr lang="es-ES_tradnl" sz="6600" dirty="0"/>
          </a:p>
        </p:txBody>
      </p:sp>
      <p:pic>
        <p:nvPicPr>
          <p:cNvPr id="3" name="Picture 2" descr="vecin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2700"/>
            <a:ext cx="5689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pic>
        <p:nvPicPr>
          <p:cNvPr id="4" name="Picture 3" descr="voca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5067300" cy="3441700"/>
          </a:xfrm>
          <a:prstGeom prst="rect">
            <a:avLst/>
          </a:prstGeom>
        </p:spPr>
      </p:pic>
      <p:pic>
        <p:nvPicPr>
          <p:cNvPr id="5" name="Picture 4" descr="hap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68703"/>
            <a:ext cx="2819400" cy="3022397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982001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4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213908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Son cortas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Requieren MUCHA tensión.</a:t>
            </a:r>
          </a:p>
        </p:txBody>
      </p:sp>
      <p:pic>
        <p:nvPicPr>
          <p:cNvPr id="7" name="Picture 6" descr="tensio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42524"/>
            <a:ext cx="1871980" cy="22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487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¿Tensión?</a:t>
            </a:r>
            <a:endParaRPr lang="es-ES_tradnl" sz="6600" dirty="0"/>
          </a:p>
        </p:txBody>
      </p:sp>
      <p:pic>
        <p:nvPicPr>
          <p:cNvPr id="3" name="Picture 2" descr="tension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85" y="0"/>
            <a:ext cx="4291615" cy="5715000"/>
          </a:xfrm>
          <a:prstGeom prst="rect">
            <a:avLst/>
          </a:prstGeom>
        </p:spPr>
      </p:pic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66900"/>
            <a:ext cx="34544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54153"/>
              </p:ext>
            </p:extLst>
          </p:nvPr>
        </p:nvGraphicFramePr>
        <p:xfrm>
          <a:off x="1447800" y="1282701"/>
          <a:ext cx="6096000" cy="3936999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1312333">
                <a:tc>
                  <a:txBody>
                    <a:bodyPr/>
                    <a:lstStyle/>
                    <a:p>
                      <a:r>
                        <a:rPr lang="es-ES_tradnl" sz="6000" dirty="0" smtClean="0"/>
                        <a:t>[i]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6000" dirty="0" smtClean="0"/>
                        <a:t>[u]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[e]</a:t>
                      </a:r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[o]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[a]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19301"/>
            <a:ext cx="1562100" cy="15621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3810000" y="2171701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9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¡Hay que EVITAR la SCHWA!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89"/>
            <a:ext cx="5049265" cy="5723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44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8200" y="-7618"/>
            <a:ext cx="2652713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fam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mus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tin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mir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chup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>
                <a:latin typeface="Arial Black" charset="0"/>
              </a:rPr>
              <a:t>Mayr</a:t>
            </a:r>
            <a:r>
              <a:rPr lang="en-US" sz="4400" dirty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562600" y="-4443"/>
            <a:ext cx="2667000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bes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dig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tuy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  <a:r>
              <a:rPr lang="en-US" sz="4400" dirty="0" err="1">
                <a:latin typeface="Arial Black" charset="0"/>
              </a:rPr>
              <a:t>habl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Mál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 err="1">
                <a:latin typeface="Arial Black" charset="0"/>
              </a:rPr>
              <a:t>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solidFill>
                <a:srgbClr val="ED181E"/>
              </a:solidFill>
              <a:latin typeface="Arial Black" charset="0"/>
            </a:endParaRPr>
          </a:p>
        </p:txBody>
      </p:sp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9" name="Picture 8" descr="tension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8150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486400" y="0"/>
            <a:ext cx="3657600" cy="5724000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 Black" charset="0"/>
              </a:rPr>
              <a:t>El gran reto (</a:t>
            </a:r>
            <a:r>
              <a:rPr lang="es-ES_tradnl" altLang="ja-JP" sz="2400" dirty="0" smtClean="0">
                <a:latin typeface="Arial"/>
              </a:rPr>
              <a:t>“</a:t>
            </a:r>
            <a:r>
              <a:rPr lang="es-ES_tradnl" sz="2400" dirty="0" err="1" smtClean="0">
                <a:latin typeface="Arial Black" charset="0"/>
              </a:rPr>
              <a:t>challenge</a:t>
            </a:r>
            <a:r>
              <a:rPr lang="es-ES_tradnl" altLang="ja-JP" sz="2400" dirty="0" smtClean="0">
                <a:latin typeface="Arial"/>
              </a:rPr>
              <a:t>”</a:t>
            </a:r>
            <a:r>
              <a:rPr lang="es-ES_tradnl" sz="2400" dirty="0" smtClean="0">
                <a:latin typeface="Arial Black" charset="0"/>
              </a:rPr>
              <a:t>): 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>¿puedes articular la palabra siguiente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/>
            </a:r>
            <a:br>
              <a:rPr lang="es-ES_tradnl" sz="2400" dirty="0" smtClean="0">
                <a:latin typeface="Arial Black" charset="0"/>
              </a:rPr>
            </a:br>
            <a:r>
              <a:rPr lang="es-ES_tradnl" sz="4600" dirty="0" smtClean="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s-ES_tradnl" sz="4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s-ES_tradnl" sz="4600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sz="800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sz="800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>(difícil aun para nativos bilingües)</a:t>
            </a:r>
          </a:p>
          <a:p>
            <a:pPr algn="ctr"/>
            <a:endParaRPr lang="es-ES_tradnl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 smtClean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>
              <a:latin typeface="Arial Black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-38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4417" y="24765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Ojo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¡No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lleva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el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acento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aquí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101217" y="14097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472694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 dirty="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H="1">
            <a:off x="4073017" y="16383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3657600" y="1143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5063617" y="15621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2625217" y="13335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2549017" y="24765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 Black" charset="0"/>
              </a:rPr>
              <a:t>acento</a:t>
            </a:r>
            <a:endParaRPr lang="en-US" sz="3600" dirty="0">
              <a:solidFill>
                <a:schemeClr val="accent1"/>
              </a:solidFill>
              <a:latin typeface="Arial Black" charset="0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2895600" y="41529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utoUpdateAnimBg="0"/>
      <p:bldP spid="15" grpId="0" animBg="1" autoUpdateAnimBg="0"/>
      <p:bldP spid="16" grpId="0" animBg="1" autoUpdateAnimBg="0"/>
      <p:bldP spid="17" grpId="0" animBg="1"/>
      <p:bldP spid="18" grpId="0" animBg="1" autoUpdateAnimBg="0"/>
      <p:bldP spid="19" grpId="0" build="p" autoUpdateAnimBg="0" advAuto="0"/>
      <p:bldP spid="20" grpId="0" animBg="1"/>
      <p:bldP spid="21" grpId="0" animBg="1"/>
      <p:bldP spid="22" grpId="0" animBg="1"/>
      <p:bldP spid="23" grpId="0" animBg="1"/>
      <p:bldP spid="24" grpId="0" animBg="1" autoUpdateAnimBg="0"/>
      <p:bldP spid="25" grpId="0" animBg="1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981200" y="1803380"/>
            <a:ext cx="518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s-ES_tradnl" sz="5400" dirty="0" smtClean="0">
                <a:latin typeface="Arial Black" charset="0"/>
              </a:rPr>
              <a:t>Cort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s-ES_tradnl" sz="5400" dirty="0" smtClean="0">
                <a:latin typeface="Arial Black" charset="0"/>
              </a:rPr>
              <a:t>sí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 de boc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, mucho vale y poco cuest</a:t>
            </a:r>
            <a:r>
              <a:rPr lang="es-ES_tradnl" sz="5400" dirty="0" smtClean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s-ES_tradnl" sz="5400" dirty="0" smtClean="0">
                <a:latin typeface="Arial Black" charset="0"/>
              </a:rPr>
              <a:t>.</a:t>
            </a:r>
            <a:r>
              <a:rPr lang="es-ES_tradnl" sz="4400" dirty="0" smtClean="0">
                <a:latin typeface="Arial Black" charset="0"/>
              </a:rPr>
              <a:t> </a:t>
            </a:r>
            <a:endParaRPr lang="es-ES_tradnl" sz="4400" dirty="0">
              <a:latin typeface="Arial Black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endParaRPr lang="es-ES_tradnl" dirty="0" smtClean="0">
              <a:latin typeface="Arial Black" charset="0"/>
            </a:endParaRPr>
          </a:p>
          <a:p>
            <a:pPr algn="ctr"/>
            <a:r>
              <a:rPr lang="es-ES_tradnl" sz="3600" dirty="0" smtClean="0">
                <a:latin typeface="Arial Black" charset="0"/>
              </a:rPr>
              <a:t>¿Puedes articular este dicho </a:t>
            </a:r>
            <a:br>
              <a:rPr lang="es-ES_tradnl" sz="3600" dirty="0" smtClean="0">
                <a:latin typeface="Arial Black" charset="0"/>
              </a:rPr>
            </a:br>
            <a:r>
              <a:rPr lang="es-ES_tradnl" sz="3600" dirty="0" smtClean="0">
                <a:latin typeface="Arial Black" charset="0"/>
              </a:rPr>
              <a:t>sin acento?</a:t>
            </a:r>
            <a:endParaRPr lang="es-ES_tradnl" sz="3600" dirty="0">
              <a:solidFill>
                <a:srgbClr val="ED181E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70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3581400" cy="5724000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Otro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 smtClean="0">
                <a:latin typeface="Arial Black" charset="0"/>
              </a:rPr>
              <a:t>reto</a:t>
            </a:r>
            <a:r>
              <a:rPr lang="en-US" sz="3600" dirty="0" smtClean="0">
                <a:latin typeface="Arial Black" charset="0"/>
              </a:rPr>
              <a:t>: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smtClean="0">
                <a:latin typeface="Arial Black" charset="0"/>
              </a:rPr>
              <a:t>¿</a:t>
            </a:r>
            <a:r>
              <a:rPr lang="en-US" sz="3600" dirty="0" err="1" smtClean="0">
                <a:latin typeface="Arial Black" charset="0"/>
              </a:rPr>
              <a:t>puedes</a:t>
            </a:r>
            <a:r>
              <a:rPr lang="en-US" sz="3600" dirty="0" smtClean="0">
                <a:latin typeface="Arial Black" charset="0"/>
              </a:rPr>
              <a:t> articular </a:t>
            </a:r>
            <a:r>
              <a:rPr lang="en-US" sz="3600" dirty="0" err="1">
                <a:latin typeface="Arial Black" charset="0"/>
              </a:rPr>
              <a:t>esta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palabra</a:t>
            </a:r>
            <a:r>
              <a:rPr lang="en-US" sz="3600" dirty="0">
                <a:latin typeface="Arial Black" charset="0"/>
              </a:rPr>
              <a:t> </a:t>
            </a:r>
            <a:endParaRPr lang="en-US" sz="3600" dirty="0" smtClean="0">
              <a:latin typeface="Arial Black" charset="0"/>
            </a:endParaRPr>
          </a:p>
          <a:p>
            <a:pPr algn="ctr"/>
            <a:endParaRPr lang="en-US" sz="3600" dirty="0">
              <a:latin typeface="Arial Black" charset="0"/>
            </a:endParaRPr>
          </a:p>
          <a:p>
            <a:pPr algn="ctr"/>
            <a:r>
              <a:rPr lang="en-US" sz="4400" dirty="0">
                <a:latin typeface="Arial Black" charset="0"/>
              </a:rPr>
              <a:t>sin </a:t>
            </a:r>
            <a:r>
              <a:rPr lang="en-US" sz="4400" dirty="0" err="1">
                <a:latin typeface="Arial Black" charset="0"/>
              </a:rPr>
              <a:t>acento</a:t>
            </a:r>
            <a:r>
              <a:rPr lang="en-US" sz="6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n-US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 dirty="0"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2573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000" y="3009901"/>
            <a:ext cx="1676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934200" y="4152901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810000" y="2781301"/>
            <a:ext cx="1828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246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304801" y="3238500"/>
            <a:ext cx="85428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sz="4000" noProof="1">
                <a:cs typeface="+mn-cs"/>
              </a:rPr>
              <a:t>Gracias por abstenerse de ...</a:t>
            </a:r>
            <a:endParaRPr sz="4000" i="1" noProof="1">
              <a:cs typeface="+mn-cs"/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11625"/>
            <a:ext cx="2667000" cy="160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2" y="1"/>
            <a:ext cx="443117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sz="7200" noProof="1">
                <a:solidFill>
                  <a:schemeClr val="bg1"/>
                </a:solidFill>
                <a:cs typeface="+mn-cs"/>
              </a:rPr>
              <a:t>En clase …</a:t>
            </a:r>
            <a:endParaRPr lang="en-US" sz="72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3352802" y="4762501"/>
            <a:ext cx="169815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cs typeface="+mn-cs"/>
              </a:rPr>
              <a:t>Texting etc.</a:t>
            </a:r>
          </a:p>
        </p:txBody>
      </p:sp>
    </p:spTree>
    <p:extLst>
      <p:ext uri="{BB962C8B-B14F-4D97-AF65-F5344CB8AC3E}">
        <p14:creationId xmlns:p14="http://schemas.microsoft.com/office/powerpoint/2010/main" val="179749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47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¿Por qué estamos aquí?</a:t>
            </a:r>
            <a:endParaRPr lang="es-ES_tradnl" sz="6600" dirty="0"/>
          </a:p>
        </p:txBody>
      </p:sp>
      <p:pic>
        <p:nvPicPr>
          <p:cNvPr id="4" name="Picture 3" descr="pensar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219325"/>
            <a:ext cx="5324475" cy="2847975"/>
          </a:xfrm>
          <a:prstGeom prst="rect">
            <a:avLst/>
          </a:prstGeom>
        </p:spPr>
      </p:pic>
      <p:pic>
        <p:nvPicPr>
          <p:cNvPr id="5" name="Picture 4" descr="confundid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866900"/>
            <a:ext cx="4254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"/>
            <a:ext cx="9144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Por</a:t>
            </a:r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qué</a:t>
            </a:r>
            <a:r>
              <a:rPr lang="en-US" sz="440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estudiar</a:t>
            </a:r>
            <a:r>
              <a:rPr lang="en-US" sz="4400" dirty="0">
                <a:solidFill>
                  <a:schemeClr val="bg1"/>
                </a:solidFill>
                <a:latin typeface="Arial Black"/>
                <a:cs typeface="Arial Black"/>
              </a:rPr>
              <a:t> la 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fonética</a:t>
            </a:r>
            <a:r>
              <a:rPr lang="en-US" sz="4400" dirty="0" smtClean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lang="en-US" sz="4400" dirty="0"/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1562100"/>
            <a:ext cx="6104468" cy="368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>
                <a:solidFill>
                  <a:srgbClr val="FF0000"/>
                </a:solidFill>
                <a:latin typeface="Arial"/>
                <a:cs typeface="Arial"/>
              </a:rPr>
              <a:t>  Meta:</a:t>
            </a:r>
            <a:endParaRPr lang="es-ES_tradnl" sz="3000" dirty="0">
              <a:latin typeface="Arial"/>
              <a:cs typeface="Arial"/>
            </a:endParaRPr>
          </a:p>
        </p:txBody>
      </p:sp>
      <p:pic>
        <p:nvPicPr>
          <p:cNvPr id="4" name="Picture 3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57300"/>
            <a:ext cx="5680586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863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600" dirty="0" smtClean="0">
                <a:latin typeface="Arial"/>
                <a:cs typeface="Arial"/>
              </a:rPr>
              <a:t>Sacar </a:t>
            </a:r>
            <a:r>
              <a:rPr lang="es-ES_tradnl" sz="5600" dirty="0">
                <a:latin typeface="Arial"/>
                <a:cs typeface="Arial"/>
              </a:rPr>
              <a:t>el acento </a:t>
            </a:r>
            <a:r>
              <a:rPr lang="es-ES_tradnl" sz="5600" dirty="0" smtClean="0">
                <a:latin typeface="Arial"/>
                <a:cs typeface="Arial"/>
              </a:rPr>
              <a:t>extranjero</a:t>
            </a:r>
            <a:endParaRPr lang="es-ES_tradnl"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1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0200" y="835104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Trabajo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2130504"/>
            <a:ext cx="3733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Práctica</a:t>
            </a:r>
            <a:endParaRPr lang="es-ES_tradnl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35433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Paciencia</a:t>
            </a:r>
            <a:endParaRPr lang="es-ES_tradnl" sz="6600" dirty="0"/>
          </a:p>
        </p:txBody>
      </p:sp>
      <p:pic>
        <p:nvPicPr>
          <p:cNvPr id="5" name="Picture 4" descr="trabaj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"/>
          <a:stretch/>
        </p:blipFill>
        <p:spPr>
          <a:xfrm>
            <a:off x="990600" y="1257300"/>
            <a:ext cx="3352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422</Words>
  <Application>Microsoft Macintosh PowerPoint</Application>
  <PresentationFormat>Presentación en pantalla (16:10)</PresentationFormat>
  <Paragraphs>151</Paragraphs>
  <Slides>50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8" baseType="lpstr">
      <vt:lpstr>Arial</vt:lpstr>
      <vt:lpstr>Arial Black</vt:lpstr>
      <vt:lpstr>Candara</vt:lpstr>
      <vt:lpstr>Century Gothic</vt:lpstr>
      <vt:lpstr>ＭＳ Ｐゴシック</vt:lpstr>
      <vt:lpstr>Times</vt:lpstr>
      <vt:lpstr>メイリオ</vt:lpstr>
      <vt:lpstr>Books 16x9</vt:lpstr>
      <vt:lpstr>Clínica de pronunciación:  Sesión 1</vt:lpstr>
      <vt:lpstr>Clínica de  pronunciación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2017-07-10T01:19:44Z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